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58" r:id="rId7"/>
    <p:sldId id="280" r:id="rId8"/>
    <p:sldId id="281" r:id="rId9"/>
    <p:sldId id="259" r:id="rId10"/>
    <p:sldId id="260" r:id="rId11"/>
    <p:sldId id="273" r:id="rId12"/>
    <p:sldId id="276" r:id="rId13"/>
    <p:sldId id="277" r:id="rId14"/>
    <p:sldId id="264" r:id="rId15"/>
    <p:sldId id="278" r:id="rId16"/>
    <p:sldId id="267" r:id="rId17"/>
    <p:sldId id="279" r:id="rId18"/>
    <p:sldId id="275" r:id="rId19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3B1200-AF1A-40B8-ADD5-268605054824}" v="2041" dt="2024-02-08T19:51:35.9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43"/>
    <p:restoredTop sz="94718"/>
  </p:normalViewPr>
  <p:slideViewPr>
    <p:cSldViewPr snapToGrid="0">
      <p:cViewPr varScale="1">
        <p:scale>
          <a:sx n="68" d="100"/>
          <a:sy n="68" d="100"/>
        </p:scale>
        <p:origin x="10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B82CC1C-2EFA-41CD-8EE1-D64C4317C9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F3A9A9-5F67-4774-9AE0-18456713EA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137CFED-8E42-4529-958F-37E7BD7558C5}" type="datetime1">
              <a:rPr lang="pt-BR" smtClean="0"/>
              <a:t>08/02/2024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22A631-0269-4E45-A3DF-4FA7D06E90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4069B2A7-A232-444D-B3CD-C3D1E5A8E2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0F9F022-6C35-409F-B2A6-FFC7C9918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4997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2C409-B623-40ED-9213-59E0E5331830}" type="datetime1">
              <a:rPr lang="pt-BR" smtClean="0"/>
              <a:pPr/>
              <a:t>08/02/2024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7DC217-DF71-1A49-B3EA-559F1F43B0F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650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99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509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4391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497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591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0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232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431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645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738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402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376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1" name="Forma Livre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9" name="Forma Livre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22" name="Forma Livre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8" name="Forma Livre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>
              <a:latin typeface="+mn-lt"/>
            </a:endParaRPr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</p:grp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B5BB974E-0C54-4CFD-A34D-0F42BAC50F05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 Se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2" name="Forma Livre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4" name="Forma Livre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5" name="Forma Livre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D3F671DF-80A2-4274-8B1C-7DCF8A5215A0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ítulo da 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vre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17" name="Forma Livre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8" name="Forma Livre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lement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7F74210D-97AD-40F4-89A3-01444EF3CBBB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áfico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a Liv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4" name="Forma Liv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ED14B020-16C9-4A3C-BF8A-B7B0BED41CE2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pt-BR" noProof="0"/>
              <a:t>“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pt-BR" noProof="0"/>
              <a:t>”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FB3547F6-ACE9-4C14-9AC6-2F110F12A4BB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Imagem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0" name="Espaço Reservado para Texto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1" name="Espaço Reservado para Texto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7" name="Espaço Reservado para Imagem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2" name="Espaço Reservado para Texto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3" name="Espaço Reservado para Texto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8" name="Espaço Reservado para Imagem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4" name="Espaço Reservado para Texto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5" name="Espaço Reservado para Texto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9" name="Espaço Reservado para Imagem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6" name="Espaço Reservado para Texto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7" name="Espaço Reservado para Texto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9E53F8CC-265C-40CA-A0A0-3BA287CC25D5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9" name="Forma Livre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1" name="Forma Livre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5" name="Forma Livre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7" name="Forma Livre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8" name="Forma Livre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9" name="Forma Livre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 inteir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ítulo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Imagem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1" name="Espaço Reservado para Texto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32" name="Espaço Reservado para Texto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3" name="Espaço Reservado para Imagem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4" name="Espaço Reservado para Texto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35" name="Espaço Reservado para Texto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6" name="Espaço Reservado para Imagem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7" name="Espaço Reservado para Texto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38" name="Espaço Reservado para Texto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9" name="Espaço Reservado para Imagem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0" name="Espaço Reservado para Texto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41" name="Espaço Reservado para Texto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2" name="Espaço Reservado para Imagem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3" name="Espaço Reservado para Texto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44" name="Espaço Reservado para Texto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5" name="Espaço Reservado para Imagem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6" name="Espaço Reservado para Texto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47" name="Espaço Reservado para Texto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8" name="Espaço Reservado para Imagem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9" name="Espaço Reservado para Texto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50" name="Espaço Reservado para Texto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51" name="Espaço Reservado para Imagem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52" name="Espaço Reservado para Texto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53" name="Espaço Reservado para Texto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18" name="Espaço Reservado para Data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C58794F-391A-43A6-8061-F3F12CAB5E73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22" name="Espaço Reservado para Rodapé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23" name="Espaço Reservado para o Número do Slide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nha do temp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0BB693E0-B920-4685-BE10-486E11EF715A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</p:grp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03B1400B-48A5-4A37-9312-D088F55A1D3B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>
              <a:latin typeface="+mn-lt"/>
            </a:endParaRPr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>
              <a:latin typeface="+mn-lt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</p:grp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ECFE3207-34F2-4F5D-BCEA-DD7C0008A95C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22" name="Forma Livre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7" name="Forma Livre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5E46AB2B-46B2-4C06-BE5F-DDE0035B2A4E}" type="datetime1">
              <a:rPr lang="pt-BR" noProof="0" smtClean="0"/>
              <a:t>08/02/2024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607" y="1122363"/>
            <a:ext cx="7168819" cy="3221486"/>
          </a:xfrm>
        </p:spPr>
        <p:txBody>
          <a:bodyPr rtlCol="0"/>
          <a:lstStyle/>
          <a:p>
            <a:pPr algn="ctr"/>
            <a:r>
              <a:rPr lang="pt-BR" sz="5400" dirty="0">
                <a:latin typeface="Times New Roman"/>
                <a:cs typeface="Times New Roman"/>
              </a:rPr>
              <a:t>RELATÓRIO </a:t>
            </a:r>
            <a:br>
              <a:rPr lang="pt-BR" sz="5400" dirty="0">
                <a:latin typeface="Times New Roman"/>
                <a:cs typeface="Times New Roman"/>
              </a:rPr>
            </a:br>
            <a:r>
              <a:rPr lang="pt-BR" sz="5400" dirty="0">
                <a:latin typeface="Times New Roman"/>
                <a:cs typeface="Times New Roman"/>
              </a:rPr>
              <a:t>DE </a:t>
            </a:r>
            <a:br>
              <a:rPr lang="pt-BR" sz="5400" dirty="0">
                <a:latin typeface="Times New Roman"/>
                <a:cs typeface="Times New Roman"/>
              </a:rPr>
            </a:br>
            <a:r>
              <a:rPr lang="pt-BR" sz="5400" dirty="0">
                <a:latin typeface="Times New Roman"/>
                <a:cs typeface="Times New Roman"/>
              </a:rPr>
              <a:t>GOVERNANÇA </a:t>
            </a:r>
            <a:br>
              <a:rPr lang="pt-BR" sz="5400" dirty="0">
                <a:latin typeface="Times New Roman"/>
                <a:cs typeface="Times New Roman"/>
              </a:rPr>
            </a:br>
            <a:r>
              <a:rPr lang="pt-BR" sz="5400" dirty="0">
                <a:latin typeface="Times New Roman"/>
                <a:cs typeface="Times New Roman"/>
              </a:rPr>
              <a:t>CORPORATIVA</a:t>
            </a:r>
            <a:endParaRPr lang="pt-BR" sz="5400" b="0" dirty="0">
              <a:solidFill>
                <a:srgbClr val="808080"/>
              </a:solidFill>
              <a:latin typeface="Times New Roman"/>
              <a:cs typeface="Times New Roman"/>
            </a:endParaRPr>
          </a:p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797564" cy="80667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4800" b="1" dirty="0">
                <a:solidFill>
                  <a:srgbClr val="0070C0"/>
                </a:solidFill>
                <a:latin typeface="Times New Roman"/>
                <a:cs typeface="Times New Roman"/>
              </a:rPr>
              <a:t>Segundo Semestre/2023</a:t>
            </a:r>
            <a:endParaRPr lang="pt-BR" sz="4800">
              <a:latin typeface="Times New Roman"/>
              <a:cs typeface="Times New Roman"/>
            </a:endParaRPr>
          </a:p>
          <a:p>
            <a:endParaRPr lang="pt-BR" dirty="0"/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F9AE3286-5514-E308-A267-CBC7509DD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068" y="5057326"/>
            <a:ext cx="27336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50321"/>
            <a:ext cx="9807937" cy="951752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Apresentação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739" y="1499882"/>
            <a:ext cx="11777633" cy="43588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4400" dirty="0">
                <a:latin typeface="Times New Roman"/>
                <a:cs typeface="Times New Roman"/>
              </a:rPr>
              <a:t>Este Relatório tem a finalidade de prestar informações com base nos dados e na gestão do segundo semestre de 2023, fornecidos pela Presidência, Diretoria de Seguridade e Diretoria Financeira. E permite aos segurados, beneficiários e ao público em geral, acompanhar as principais atividades do  IPREV PBA.</a:t>
            </a:r>
            <a:endParaRPr lang="pt-BR" sz="4400" dirty="0"/>
          </a:p>
          <a:p>
            <a:endParaRPr lang="pt-BR" sz="4400" dirty="0">
              <a:latin typeface="Times New Roman"/>
              <a:cs typeface="Times New Roman"/>
            </a:endParaRPr>
          </a:p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Diretoria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7342" y="2653167"/>
            <a:ext cx="11950162" cy="34364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Rosângela Ferreira da Costa  -   Diretora Presidente</a:t>
            </a:r>
            <a:endParaRPr lang="pt-BR" sz="3600">
              <a:latin typeface="Tenorite"/>
              <a:cs typeface="Times New Roman"/>
            </a:endParaRPr>
          </a:p>
          <a:p>
            <a:pPr marL="171450" indent="-17145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Bruna Greice da S. </a:t>
            </a:r>
            <a:r>
              <a:rPr lang="pt-BR" sz="3600" dirty="0" err="1">
                <a:latin typeface="Times New Roman"/>
                <a:cs typeface="Times New Roman"/>
              </a:rPr>
              <a:t>Assing</a:t>
            </a:r>
            <a:r>
              <a:rPr lang="pt-BR" sz="3600" dirty="0">
                <a:latin typeface="Times New Roman"/>
                <a:cs typeface="Times New Roman"/>
              </a:rPr>
              <a:t> -  Diretora </a:t>
            </a:r>
            <a:r>
              <a:rPr lang="pt-BR" sz="3600" dirty="0" err="1">
                <a:latin typeface="Times New Roman"/>
                <a:cs typeface="Times New Roman"/>
              </a:rPr>
              <a:t>Administ</a:t>
            </a:r>
            <a:r>
              <a:rPr lang="pt-BR" sz="3600" dirty="0">
                <a:latin typeface="Times New Roman"/>
                <a:cs typeface="Times New Roman"/>
              </a:rPr>
              <a:t> e Financeira</a:t>
            </a:r>
          </a:p>
          <a:p>
            <a:pPr marL="171450" indent="-17145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Carlos Renato Simões Avelar -  Diretor </a:t>
            </a:r>
            <a:r>
              <a:rPr lang="pt-BR" sz="3600" dirty="0" err="1">
                <a:latin typeface="Times New Roman"/>
                <a:cs typeface="Times New Roman"/>
              </a:rPr>
              <a:t>Secr</a:t>
            </a:r>
            <a:r>
              <a:rPr lang="pt-BR" sz="3600" dirty="0">
                <a:latin typeface="Times New Roman"/>
                <a:cs typeface="Times New Roman"/>
              </a:rPr>
              <a:t> e de Seguridade</a:t>
            </a:r>
            <a:endParaRPr lang="pt-BR" sz="3600"/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93FA18-50D6-0344-B477-1D7C91CF4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85CB5F-825C-C462-805F-0B887591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Times New Roman"/>
                <a:cs typeface="Times New Roman"/>
              </a:rPr>
              <a:t>Conselho Fiscal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582F82-0F5D-4BB0-FCA5-13CC59B65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Raquel Duarte Nunes de Oliveira.</a:t>
            </a:r>
            <a:endParaRPr lang="pt-BR" sz="3200">
              <a:latin typeface="Times New Roman"/>
              <a:cs typeface="Times New Roman"/>
            </a:endParaRPr>
          </a:p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Wilma Sebastiana Rodrigues </a:t>
            </a:r>
          </a:p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Maria Elizabete da Silva</a:t>
            </a:r>
          </a:p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Claudia Regina Pinto </a:t>
            </a:r>
          </a:p>
          <a:p>
            <a:pPr marL="342900" indent="-342900">
              <a:buChar char="•"/>
            </a:pPr>
            <a:endParaRPr lang="pt-BR" sz="1000" dirty="0">
              <a:latin typeface="Arial Narrow"/>
            </a:endParaRPr>
          </a:p>
          <a:p>
            <a:pPr marL="342900" indent="-342900">
              <a:buChar char="•"/>
            </a:pPr>
            <a:endParaRPr lang="pt-BR" sz="1000" dirty="0">
              <a:latin typeface="Arial Narrow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BF2EE6E-3418-E371-A059-BE2ACCFBE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40394F-0DE5-1B7A-8C89-81E47A951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noProof="0" smtClean="0"/>
              <a:pPr rtl="0"/>
              <a:t>4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498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D3658-54F5-F147-92F0-CAAE4B3BD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Times New Roman"/>
                <a:cs typeface="Times New Roman"/>
              </a:rPr>
              <a:t>Comitê de Investimentos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E22FFA-4220-5FC9-EB91-93369F6E9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Anna Paula Cardoso Ribeiro Araújo</a:t>
            </a:r>
            <a:endParaRPr lang="pt-BR" sz="3600" dirty="0"/>
          </a:p>
          <a:p>
            <a:pPr marL="342900" indent="-34290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Márcia dos Anjos Ferreira Lopes</a:t>
            </a:r>
          </a:p>
          <a:p>
            <a:pPr marL="342900" indent="-34290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José Márcio Pires de Sousa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80026A-6A3B-0775-8DCC-87F57F8E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CD823F4-A56E-D6AA-BB95-49CB0D79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noProof="0" smtClean="0"/>
              <a:pPr rtl="0"/>
              <a:t>5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7405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Reuniões Mensais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rtl="0"/>
            <a:r>
              <a:rPr lang="pt-BR" dirty="0">
                <a:latin typeface="Times New Roman"/>
                <a:cs typeface="Times New Roman"/>
              </a:rPr>
              <a:t>Diretoria</a:t>
            </a:r>
          </a:p>
          <a:p>
            <a:r>
              <a:rPr lang="pt-BR">
                <a:latin typeface="Times New Roman"/>
                <a:cs typeface="Times New Roman"/>
              </a:rPr>
              <a:t>Conselho Fiscal</a:t>
            </a:r>
            <a:endParaRPr lang="pt-BR" dirty="0">
              <a:latin typeface="Times New Roman"/>
              <a:cs typeface="Times New Roman"/>
            </a:endParaRPr>
          </a:p>
          <a:p>
            <a:r>
              <a:rPr lang="pt-BR" dirty="0">
                <a:latin typeface="Times New Roman"/>
                <a:cs typeface="Times New Roman"/>
              </a:rPr>
              <a:t>Comitê de Investimentos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DESPESA ADMINISTRATIVA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403CD5FD-27C3-4342-BE41-F411CB8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855720"/>
              </p:ext>
            </p:extLst>
          </p:nvPr>
        </p:nvGraphicFramePr>
        <p:xfrm>
          <a:off x="762000" y="2501660"/>
          <a:ext cx="11052084" cy="3974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021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2763021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763021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763021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</a:tblGrid>
              <a:tr h="761737"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1" noProof="0" dirty="0">
                          <a:latin typeface="Times New Roman"/>
                        </a:rPr>
                        <a:t>Competência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Despesa Realizada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R$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1" noProof="0" dirty="0">
                          <a:latin typeface="Times New Roman"/>
                        </a:rPr>
                        <a:t>Limite 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R$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Excedente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R$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3173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1º Semestre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207.985,60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 393.582,68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185.597,08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328705"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0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2º Semestre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  249.229,06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   393.582,68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144.353,62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3173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457.214,66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787.165,36</a:t>
                      </a:r>
                      <a:endParaRPr lang="pt-BR" sz="3600" b="1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329.950,70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317390"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79A912-225F-BE40-9F3E-025552444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43897"/>
            <a:ext cx="4114800" cy="77578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0B6C709-8794-DF4E-A15C-6E648F09D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538488" y="6204867"/>
            <a:ext cx="142450" cy="93139"/>
          </a:xfrm>
        </p:spPr>
        <p:txBody>
          <a:bodyPr rtlCol="0">
            <a:normAutofit fontScale="90000"/>
          </a:bodyPr>
          <a:lstStyle/>
          <a:p>
            <a:pPr rtl="0"/>
            <a:endParaRPr lang="pt-BR" sz="4400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178654B-08C9-4C41-8BEC-DFB72024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6250" y="4574039"/>
            <a:ext cx="3511550" cy="679450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endParaRPr lang="pt-BR" dirty="0"/>
          </a:p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4EA976-8646-0143-BA18-8675E6FA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223" y="1338652"/>
            <a:ext cx="8298611" cy="221352"/>
          </a:xfrm>
        </p:spPr>
        <p:txBody>
          <a:bodyPr rtlCol="0"/>
          <a:lstStyle/>
          <a:p>
            <a:r>
              <a:rPr lang="pt-BR" sz="5400" dirty="0">
                <a:latin typeface="Times New Roman"/>
                <a:cs typeface="Times New Roman"/>
              </a:rPr>
              <a:t>GESTÃO DE INVESTIMENTOS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177" y="6629519"/>
            <a:ext cx="902899" cy="91956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8</a:t>
            </a:fld>
            <a:endParaRPr lang="pt-BR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9BC837FE-78AB-F14A-F109-E7078FA4D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572967"/>
              </p:ext>
            </p:extLst>
          </p:nvPr>
        </p:nvGraphicFramePr>
        <p:xfrm>
          <a:off x="2544792" y="3033622"/>
          <a:ext cx="8572986" cy="285978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57662">
                  <a:extLst>
                    <a:ext uri="{9D8B030D-6E8A-4147-A177-3AD203B41FA5}">
                      <a16:colId xmlns:a16="http://schemas.microsoft.com/office/drawing/2014/main" val="3603645548"/>
                    </a:ext>
                  </a:extLst>
                </a:gridCol>
                <a:gridCol w="2857662">
                  <a:extLst>
                    <a:ext uri="{9D8B030D-6E8A-4147-A177-3AD203B41FA5}">
                      <a16:colId xmlns:a16="http://schemas.microsoft.com/office/drawing/2014/main" val="2333880876"/>
                    </a:ext>
                  </a:extLst>
                </a:gridCol>
                <a:gridCol w="2857662">
                  <a:extLst>
                    <a:ext uri="{9D8B030D-6E8A-4147-A177-3AD203B41FA5}">
                      <a16:colId xmlns:a16="http://schemas.microsoft.com/office/drawing/2014/main" val="1392223781"/>
                    </a:ext>
                  </a:extLst>
                </a:gridCol>
              </a:tblGrid>
              <a:tr h="1265841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Período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Carteira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Meta Atuarial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IPCA + 4,90% A.A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550936"/>
                  </a:ext>
                </a:extLst>
              </a:tr>
              <a:tr h="4372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</a:t>
                      </a: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13,45%</a:t>
                      </a: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9,75%</a:t>
                      </a: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038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98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538488" y="6204867"/>
            <a:ext cx="142450" cy="93139"/>
          </a:xfrm>
        </p:spPr>
        <p:txBody>
          <a:bodyPr rtlCol="0">
            <a:normAutofit fontScale="90000"/>
          </a:bodyPr>
          <a:lstStyle/>
          <a:p>
            <a:pPr rtl="0"/>
            <a:endParaRPr lang="pt-BR" sz="4400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178654B-08C9-4C41-8BEC-DFB72024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6250" y="4574039"/>
            <a:ext cx="3511550" cy="679450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endParaRPr lang="pt-BR" dirty="0"/>
          </a:p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4EA976-8646-0143-BA18-8675E6FA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223" y="1338652"/>
            <a:ext cx="8341743" cy="4304521"/>
          </a:xfrm>
        </p:spPr>
        <p:txBody>
          <a:bodyPr rtlCol="0"/>
          <a:lstStyle/>
          <a:p>
            <a:r>
              <a:rPr lang="pt-BR" sz="4800" dirty="0">
                <a:latin typeface="Times New Roman"/>
                <a:cs typeface="Times New Roman"/>
              </a:rPr>
              <a:t>GESTÃO  PREVIDENCIÁRIA</a:t>
            </a:r>
          </a:p>
          <a:p>
            <a:r>
              <a:rPr lang="pt-BR" sz="5400" dirty="0">
                <a:latin typeface="Times New Roman"/>
                <a:cs typeface="Times New Roman"/>
              </a:rPr>
              <a:t>Em 2023, foram concedidas 23 aposentadorias</a:t>
            </a:r>
          </a:p>
          <a:p>
            <a:r>
              <a:rPr lang="pt-BR" sz="5400" dirty="0">
                <a:latin typeface="Times New Roman"/>
                <a:cs typeface="Times New Roman"/>
              </a:rPr>
              <a:t>04 pensões por morte</a:t>
            </a:r>
          </a:p>
          <a:p>
            <a:endParaRPr lang="pt-BR" dirty="0">
              <a:latin typeface="Tenorite"/>
              <a:cs typeface="Times New Roman"/>
            </a:endParaRPr>
          </a:p>
          <a:p>
            <a:endParaRPr lang="pt-BR" sz="5400" dirty="0">
              <a:latin typeface="Times New Roman"/>
              <a:cs typeface="Times New Roman"/>
            </a:endParaRP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177" y="6629519"/>
            <a:ext cx="902899" cy="91956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24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538488" y="6204867"/>
            <a:ext cx="142450" cy="93139"/>
          </a:xfrm>
        </p:spPr>
        <p:txBody>
          <a:bodyPr rtlCol="0">
            <a:normAutofit fontScale="90000"/>
          </a:bodyPr>
          <a:lstStyle/>
          <a:p>
            <a:pPr rtl="0"/>
            <a:endParaRPr lang="pt-BR" sz="4400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178654B-08C9-4C41-8BEC-DFB72024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6250" y="4574039"/>
            <a:ext cx="3511550" cy="679450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endParaRPr lang="pt-BR" dirty="0"/>
          </a:p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4EA976-8646-0143-BA18-8675E6FA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223" y="1338652"/>
            <a:ext cx="8341743" cy="4304521"/>
          </a:xfrm>
        </p:spPr>
        <p:txBody>
          <a:bodyPr rtlCol="0"/>
          <a:lstStyle/>
          <a:p>
            <a:r>
              <a:rPr lang="pt-BR" sz="4400">
                <a:latin typeface="Times New Roman"/>
                <a:cs typeface="Times New Roman"/>
              </a:rPr>
              <a:t>COMPENSAÇÃO </a:t>
            </a:r>
            <a:endParaRPr lang="pt-BR"/>
          </a:p>
          <a:p>
            <a:r>
              <a:rPr lang="pt-BR" sz="4400" dirty="0">
                <a:latin typeface="Times New Roman"/>
                <a:cs typeface="Times New Roman"/>
              </a:rPr>
              <a:t> PREVIDENCIÁRIA</a:t>
            </a:r>
            <a:endParaRPr lang="pt-BR"/>
          </a:p>
          <a:p>
            <a:r>
              <a:rPr lang="pt-BR" sz="4400" dirty="0">
                <a:latin typeface="Times New Roman"/>
                <a:cs typeface="Times New Roman"/>
              </a:rPr>
              <a:t>COMPREV</a:t>
            </a:r>
          </a:p>
          <a:p>
            <a:r>
              <a:rPr lang="pt-BR" sz="5400" dirty="0">
                <a:latin typeface="Times New Roman"/>
                <a:cs typeface="Times New Roman"/>
              </a:rPr>
              <a:t>2023</a:t>
            </a:r>
          </a:p>
          <a:p>
            <a:r>
              <a:rPr lang="pt-BR" sz="5400" b="1" dirty="0">
                <a:latin typeface="Times New Roman"/>
                <a:cs typeface="Times New Roman"/>
              </a:rPr>
              <a:t>R$945.860,45</a:t>
            </a:r>
          </a:p>
          <a:p>
            <a:endParaRPr lang="pt-BR" dirty="0">
              <a:latin typeface="Tenorite"/>
              <a:cs typeface="Times New Roman"/>
            </a:endParaRPr>
          </a:p>
          <a:p>
            <a:endParaRPr lang="pt-BR" sz="5400" dirty="0">
              <a:latin typeface="Times New Roman"/>
              <a:cs typeface="Times New Roman"/>
            </a:endParaRP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177" y="6629519"/>
            <a:ext cx="902899" cy="91956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575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>
            <a:normAutofit/>
          </a:bodyPr>
          <a:lstStyle/>
          <a:p>
            <a:pPr algn="ctr"/>
            <a:r>
              <a:rPr lang="pt-BR" sz="4400" dirty="0">
                <a:latin typeface="Times New Roman"/>
                <a:cs typeface="Times New Roman"/>
              </a:rPr>
              <a:t>PAGAMENTO DE PROVENTOS/SALÁRIOS </a:t>
            </a:r>
            <a:endParaRPr lang="pt-BR"/>
          </a:p>
        </p:txBody>
      </p:sp>
      <p:sp>
        <p:nvSpPr>
          <p:cNvPr id="4" name="Caixa de texto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Caixa de texto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Caixa de texto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Caixa de texto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Caixa de texto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1" name="Espaço Reservado para Rodapé 10">
            <a:extLst>
              <a:ext uri="{FF2B5EF4-FFF2-40B4-BE49-F238E27FC236}">
                <a16:creationId xmlns:a16="http://schemas.microsoft.com/office/drawing/2014/main" id="{EBF4ECF3-F211-3447-AF95-22487182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11</a:t>
            </a:fld>
            <a:endParaRPr lang="pt-BR" dirty="0"/>
          </a:p>
        </p:txBody>
      </p:sp>
      <p:graphicFrame>
        <p:nvGraphicFramePr>
          <p:cNvPr id="956" name="Tabela 955">
            <a:extLst>
              <a:ext uri="{FF2B5EF4-FFF2-40B4-BE49-F238E27FC236}">
                <a16:creationId xmlns:a16="http://schemas.microsoft.com/office/drawing/2014/main" id="{E8DD202A-E9C7-FA9C-ACC6-DD2BA9334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689222"/>
              </p:ext>
            </p:extLst>
          </p:nvPr>
        </p:nvGraphicFramePr>
        <p:xfrm>
          <a:off x="1164566" y="2530415"/>
          <a:ext cx="10396916" cy="383248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85882">
                  <a:extLst>
                    <a:ext uri="{9D8B030D-6E8A-4147-A177-3AD203B41FA5}">
                      <a16:colId xmlns:a16="http://schemas.microsoft.com/office/drawing/2014/main" val="3245484949"/>
                    </a:ext>
                  </a:extLst>
                </a:gridCol>
                <a:gridCol w="3405517">
                  <a:extLst>
                    <a:ext uri="{9D8B030D-6E8A-4147-A177-3AD203B41FA5}">
                      <a16:colId xmlns:a16="http://schemas.microsoft.com/office/drawing/2014/main" val="1086374143"/>
                    </a:ext>
                  </a:extLst>
                </a:gridCol>
                <a:gridCol w="3405517">
                  <a:extLst>
                    <a:ext uri="{9D8B030D-6E8A-4147-A177-3AD203B41FA5}">
                      <a16:colId xmlns:a16="http://schemas.microsoft.com/office/drawing/2014/main" val="2926919049"/>
                    </a:ext>
                  </a:extLst>
                </a:gridCol>
              </a:tblGrid>
              <a:tr h="1074995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Aposentadorias</a:t>
                      </a:r>
                      <a:endParaRPr lang="pt-BR" sz="4000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R$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Pensões IPREV</a:t>
                      </a:r>
                    </a:p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R$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Pensões PREF</a:t>
                      </a:r>
                      <a:endParaRPr lang="pt-BR" sz="4000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R$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90410"/>
                  </a:ext>
                </a:extLst>
              </a:tr>
              <a:tr h="53749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1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12.955.213,19</a:t>
                      </a:r>
                      <a:endParaRPr lang="pt-BR" sz="4000" dirty="0"/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1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1.375.269,72</a:t>
                      </a:r>
                      <a:endParaRPr lang="pt-BR" sz="4000" dirty="0"/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1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156.234,60</a:t>
                      </a:r>
                      <a:endParaRPr lang="pt-BR" sz="4000" dirty="0"/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4137"/>
                  </a:ext>
                </a:extLst>
              </a:tr>
              <a:tr h="483747"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79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>
            <a:normAutofit/>
          </a:bodyPr>
          <a:lstStyle/>
          <a:p>
            <a:pPr algn="ctr"/>
            <a:r>
              <a:rPr lang="pt-BR" sz="4400" dirty="0">
                <a:latin typeface="Times New Roman"/>
                <a:cs typeface="Times New Roman"/>
              </a:rPr>
              <a:t>GESTÃO FINANCEIRA </a:t>
            </a:r>
          </a:p>
        </p:txBody>
      </p:sp>
      <p:sp>
        <p:nvSpPr>
          <p:cNvPr id="4" name="Caixa de texto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Caixa de texto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Caixa de texto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Caixa de texto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Caixa de texto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1" name="Espaço Reservado para Rodapé 10">
            <a:extLst>
              <a:ext uri="{FF2B5EF4-FFF2-40B4-BE49-F238E27FC236}">
                <a16:creationId xmlns:a16="http://schemas.microsoft.com/office/drawing/2014/main" id="{EBF4ECF3-F211-3447-AF95-22487182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12</a:t>
            </a:fld>
            <a:endParaRPr lang="pt-BR" dirty="0"/>
          </a:p>
        </p:txBody>
      </p:sp>
      <p:graphicFrame>
        <p:nvGraphicFramePr>
          <p:cNvPr id="956" name="Tabela 955">
            <a:extLst>
              <a:ext uri="{FF2B5EF4-FFF2-40B4-BE49-F238E27FC236}">
                <a16:creationId xmlns:a16="http://schemas.microsoft.com/office/drawing/2014/main" id="{E8DD202A-E9C7-FA9C-ACC6-DD2BA9334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044249"/>
              </p:ext>
            </p:extLst>
          </p:nvPr>
        </p:nvGraphicFramePr>
        <p:xfrm>
          <a:off x="1164566" y="2530415"/>
          <a:ext cx="10396911" cy="27765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66283">
                  <a:extLst>
                    <a:ext uri="{9D8B030D-6E8A-4147-A177-3AD203B41FA5}">
                      <a16:colId xmlns:a16="http://schemas.microsoft.com/office/drawing/2014/main" val="2651374515"/>
                    </a:ext>
                  </a:extLst>
                </a:gridCol>
                <a:gridCol w="2450352">
                  <a:extLst>
                    <a:ext uri="{9D8B030D-6E8A-4147-A177-3AD203B41FA5}">
                      <a16:colId xmlns:a16="http://schemas.microsoft.com/office/drawing/2014/main" val="3245484949"/>
                    </a:ext>
                  </a:extLst>
                </a:gridCol>
                <a:gridCol w="2748104">
                  <a:extLst>
                    <a:ext uri="{9D8B030D-6E8A-4147-A177-3AD203B41FA5}">
                      <a16:colId xmlns:a16="http://schemas.microsoft.com/office/drawing/2014/main" val="1086374143"/>
                    </a:ext>
                  </a:extLst>
                </a:gridCol>
                <a:gridCol w="2532172">
                  <a:extLst>
                    <a:ext uri="{9D8B030D-6E8A-4147-A177-3AD203B41FA5}">
                      <a16:colId xmlns:a16="http://schemas.microsoft.com/office/drawing/2014/main" val="2926919049"/>
                    </a:ext>
                  </a:extLst>
                </a:gridCol>
              </a:tblGrid>
              <a:tr h="107499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Contribuições</a:t>
                      </a:r>
                    </a:p>
                  </a:txBody>
                  <a:tcPr marL="58293" marR="58293" marT="29146" marB="29146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4">
                      <a:solidFill>
                        <a:srgbClr val="DAE5EF"/>
                      </a:solidFill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Aportes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Parcelamentos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Demais Ingressos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90410"/>
                  </a:ext>
                </a:extLst>
              </a:tr>
              <a:tr h="53749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7.408.542,10 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6" marB="29146" anchor="ctr">
                    <a:lnL w="9524">
                      <a:solidFill>
                        <a:srgbClr val="DAE5EF"/>
                      </a:solidFill>
                    </a:lnL>
                    <a:lnR w="9524">
                      <a:solidFill>
                        <a:srgbClr val="DAE5EF"/>
                      </a:solidFill>
                    </a:lnR>
                    <a:lnT w="9524">
                      <a:solidFill>
                        <a:srgbClr val="DAE5EF"/>
                      </a:solidFill>
                    </a:lnT>
                    <a:lnB w="9524">
                      <a:solidFill>
                        <a:srgbClr val="DAE5E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4.054.639,80 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7" marB="29147" anchor="ctr">
                    <a:lnL w="9524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3.168.560,03 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4.158.350,10 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4137"/>
                  </a:ext>
                </a:extLst>
              </a:tr>
              <a:tr h="48374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6" marB="29146" anchor="ctr">
                    <a:lnL w="9524">
                      <a:solidFill>
                        <a:srgbClr val="DAE5EF"/>
                      </a:solidFill>
                    </a:lnL>
                    <a:lnR w="9524">
                      <a:solidFill>
                        <a:srgbClr val="DAE5EF"/>
                      </a:solidFill>
                    </a:lnR>
                    <a:lnT w="9524">
                      <a:solidFill>
                        <a:srgbClr val="DAE5EF"/>
                      </a:solidFill>
                    </a:lnT>
                    <a:lnB w="9524">
                      <a:solidFill>
                        <a:srgbClr val="DAE5E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4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79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904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1A202-23A3-4F3A-AA92-0172C8D2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SEGURADOS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43E7C-A74D-4CB3-844B-51917C88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423 Servidores Ativos</a:t>
            </a:r>
            <a:endParaRPr lang="pt-BR" b="1" dirty="0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262 Aposentados</a:t>
            </a:r>
            <a:endParaRPr lang="pt-BR" b="1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45 Pensionistas IPREV PBA </a:t>
            </a:r>
            <a:endParaRPr lang="pt-BR" b="1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06 Pensionistas da prefeitura, sendo que os valores são repassados mensalmente e geridos pelo IPREV PBA</a:t>
            </a:r>
            <a:endParaRPr lang="pt-BR" b="1"/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FD8152-D9C3-204A-9444-45CD4F18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25B7362-01DC-0E4C-9B34-0DF3FD44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070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1A202-23A3-4F3A-AA92-0172C8D2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INFORMAÇÕES: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43E7C-A74D-4CB3-844B-51917C88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Site: iprevpba.mg.gov.br</a:t>
            </a:r>
            <a:endParaRPr lang="pt-BR" b="1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Instagram: </a:t>
            </a:r>
            <a:r>
              <a:rPr lang="pt-BR" b="1" dirty="0" err="1">
                <a:solidFill>
                  <a:srgbClr val="000000"/>
                </a:solidFill>
                <a:ea typeface="+mn-lt"/>
                <a:cs typeface="+mn-lt"/>
              </a:rPr>
              <a:t>iprevpba</a:t>
            </a:r>
            <a:endParaRPr lang="pt-BR" b="1" dirty="0" err="1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pt-BR" b="1" err="1">
                <a:solidFill>
                  <a:srgbClr val="000000"/>
                </a:solidFill>
                <a:ea typeface="+mn-lt"/>
                <a:cs typeface="+mn-lt"/>
              </a:rPr>
              <a:t>Whatsapp</a:t>
            </a:r>
            <a:r>
              <a:rPr lang="pt-BR" b="1">
                <a:solidFill>
                  <a:srgbClr val="000000"/>
                </a:solidFill>
                <a:ea typeface="+mn-lt"/>
                <a:cs typeface="+mn-lt"/>
              </a:rPr>
              <a:t>: 31 3714-3519</a:t>
            </a:r>
            <a:endParaRPr lang="pt-BR" b="1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Telefone fixo: (31) 3714-3519</a:t>
            </a:r>
            <a:endParaRPr lang="pt-BR" b="1" dirty="0"/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FD8152-D9C3-204A-9444-45CD4F18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25B7362-01DC-0E4C-9B34-0DF3FD44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077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/>
          <a:lstStyle/>
          <a:p>
            <a:pPr algn="ctr"/>
            <a:r>
              <a:rPr lang="pt-BR" sz="4000" b="0" dirty="0">
                <a:latin typeface="Times New Roman"/>
                <a:ea typeface="+mj-lt"/>
                <a:cs typeface="+mj-lt"/>
              </a:rPr>
              <a:t>IPREV, cuidar do presente para garantir o futuro!</a:t>
            </a:r>
            <a:endParaRPr lang="pt-BR" sz="4000" b="0">
              <a:solidFill>
                <a:srgbClr val="808080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pt-BR" sz="4000" dirty="0">
              <a:latin typeface="Times New Roman"/>
              <a:cs typeface="Times New Roman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t-BR" dirty="0"/>
          </a:p>
          <a:p>
            <a:pPr algn="ctr"/>
            <a:r>
              <a:rPr lang="pt-BR" sz="4000" dirty="0">
                <a:latin typeface="Times New Roman"/>
                <a:cs typeface="Times New Roman"/>
              </a:rPr>
              <a:t>Muito obrigada!!</a:t>
            </a:r>
          </a:p>
          <a:p>
            <a:pPr algn="ctr"/>
            <a:endParaRPr lang="pt-BR" sz="4000" dirty="0">
              <a:latin typeface="Times New Roman"/>
              <a:cs typeface="Times New Roman"/>
            </a:endParaRPr>
          </a:p>
          <a:p>
            <a:endParaRPr lang="pt-BR" dirty="0"/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5FB58A1B-CAEB-48B6-EA11-4E4CF41D2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62" y="4726647"/>
            <a:ext cx="2302355" cy="101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9A5FA357-B0DF-4EFE-A910-4D3F993A1AA1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F1176D5-513E-4E73-98C9-4CEA832F57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TM45331398</Template>
  <TotalTime>0</TotalTime>
  <Words>362</Words>
  <Application>Microsoft Office PowerPoint</Application>
  <PresentationFormat>Widescreen</PresentationFormat>
  <Paragraphs>138</Paragraphs>
  <Slides>15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Tenorite</vt:lpstr>
      <vt:lpstr>Times New Roman</vt:lpstr>
      <vt:lpstr>Personalizado</vt:lpstr>
      <vt:lpstr>RELATÓRIO  DE  GOVERNANÇA  CORPORATIVA </vt:lpstr>
      <vt:lpstr>Apresentação</vt:lpstr>
      <vt:lpstr>Diretoria</vt:lpstr>
      <vt:lpstr>Conselho Fiscal</vt:lpstr>
      <vt:lpstr>Comitê de Investimentos</vt:lpstr>
      <vt:lpstr>Reuniões Mensais</vt:lpstr>
      <vt:lpstr>DESPESA ADMINISTRATIVA</vt:lpstr>
      <vt:lpstr>Apresentação do PowerPoint</vt:lpstr>
      <vt:lpstr>Apresentação do PowerPoint</vt:lpstr>
      <vt:lpstr>Apresentação do PowerPoint</vt:lpstr>
      <vt:lpstr>PAGAMENTO DE PROVENTOS/SALÁRIOS </vt:lpstr>
      <vt:lpstr>GESTÃO FINANCEIRA </vt:lpstr>
      <vt:lpstr>SEGURADOS</vt:lpstr>
      <vt:lpstr>INFORMAÇÕES:</vt:lpstr>
      <vt:lpstr>IPREV, cuidar do presente para garantir o futuro!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Cliente</dc:creator>
  <cp:lastModifiedBy>Rosa Costa</cp:lastModifiedBy>
  <cp:revision>415</cp:revision>
  <dcterms:created xsi:type="dcterms:W3CDTF">2024-02-08T17:30:48Z</dcterms:created>
  <dcterms:modified xsi:type="dcterms:W3CDTF">2024-02-08T19:52:49Z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